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5"/>
    <p:sldId id="257" r:id="rId66"/>
    <p:sldId id="258" r:id="rId67"/>
    <p:sldId id="259" r:id="rId68"/>
    <p:sldId id="260" r:id="rId69"/>
    <p:sldId id="261" r:id="rId7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Kollektif" charset="1" panose="020B0604020101010102"/>
      <p:regular r:id="rId12"/>
    </p:embeddedFont>
    <p:embeddedFont>
      <p:font typeface="Kollektif Bold" charset="1" panose="020B0604020101010102"/>
      <p:regular r:id="rId13"/>
    </p:embeddedFont>
    <p:embeddedFont>
      <p:font typeface="Kollektif Italics" charset="1" panose="020B0604020101010102"/>
      <p:regular r:id="rId14"/>
    </p:embeddedFont>
    <p:embeddedFont>
      <p:font typeface="Kollektif Bold Italics" charset="1" panose="020B0604020101010102"/>
      <p:regular r:id="rId15"/>
    </p:embeddedFont>
    <p:embeddedFont>
      <p:font typeface="Alata" charset="1" panose="000005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JA Jayagiri Sans" charset="1" panose="00000000000000000000"/>
      <p:regular r:id="rId21"/>
    </p:embeddedFont>
    <p:embeddedFont>
      <p:font typeface="Kelin Eator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Poppins" charset="1" panose="000005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 Italics" charset="1" panose="00000500000000000000"/>
      <p:regular r:id="rId31"/>
    </p:embeddedFont>
    <p:embeddedFont>
      <p:font typeface="Poppins Bold Italics" charset="1" panose="00000800000000000000"/>
      <p:regular r:id="rId32"/>
    </p:embeddedFont>
    <p:embeddedFont>
      <p:font typeface="Poppins Thin" charset="1" panose="00000300000000000000"/>
      <p:regular r:id="rId33"/>
    </p:embeddedFont>
    <p:embeddedFont>
      <p:font typeface="Poppins Thin Italics" charset="1" panose="00000300000000000000"/>
      <p:regular r:id="rId34"/>
    </p:embeddedFont>
    <p:embeddedFont>
      <p:font typeface="Poppins Extra-Light" charset="1" panose="00000300000000000000"/>
      <p:regular r:id="rId35"/>
    </p:embeddedFont>
    <p:embeddedFont>
      <p:font typeface="Poppins Extra-Light Italics" charset="1" panose="00000300000000000000"/>
      <p:regular r:id="rId36"/>
    </p:embeddedFont>
    <p:embeddedFont>
      <p:font typeface="Poppins Light" charset="1" panose="00000400000000000000"/>
      <p:regular r:id="rId37"/>
    </p:embeddedFont>
    <p:embeddedFont>
      <p:font typeface="Poppins Light Italics" charset="1" panose="00000400000000000000"/>
      <p:regular r:id="rId38"/>
    </p:embeddedFont>
    <p:embeddedFont>
      <p:font typeface="Poppins Medium" charset="1" panose="00000600000000000000"/>
      <p:regular r:id="rId39"/>
    </p:embeddedFont>
    <p:embeddedFont>
      <p:font typeface="Poppins Medium Italics" charset="1" panose="00000600000000000000"/>
      <p:regular r:id="rId40"/>
    </p:embeddedFont>
    <p:embeddedFont>
      <p:font typeface="Poppins Semi-Bold" charset="1" panose="00000700000000000000"/>
      <p:regular r:id="rId41"/>
    </p:embeddedFont>
    <p:embeddedFont>
      <p:font typeface="Poppins Semi-Bold Italics" charset="1" panose="00000700000000000000"/>
      <p:regular r:id="rId42"/>
    </p:embeddedFont>
    <p:embeddedFont>
      <p:font typeface="Poppins Ultra-Bold" charset="1" panose="00000900000000000000"/>
      <p:regular r:id="rId43"/>
    </p:embeddedFont>
    <p:embeddedFont>
      <p:font typeface="Poppins Ultra-Bold Italics" charset="1" panose="00000900000000000000"/>
      <p:regular r:id="rId44"/>
    </p:embeddedFont>
    <p:embeddedFont>
      <p:font typeface="Poppins Heavy" charset="1" panose="00000A00000000000000"/>
      <p:regular r:id="rId45"/>
    </p:embeddedFont>
    <p:embeddedFont>
      <p:font typeface="Poppins Heavy Italics" charset="1" panose="00000A00000000000000"/>
      <p:regular r:id="rId46"/>
    </p:embeddedFont>
    <p:embeddedFont>
      <p:font typeface="Montserrat" charset="1" panose="00000500000000000000"/>
      <p:regular r:id="rId47"/>
    </p:embeddedFont>
    <p:embeddedFont>
      <p:font typeface="Montserrat Bold" charset="1" panose="00000800000000000000"/>
      <p:regular r:id="rId48"/>
    </p:embeddedFont>
    <p:embeddedFont>
      <p:font typeface="Montserrat Italics" charset="1" panose="00000500000000000000"/>
      <p:regular r:id="rId49"/>
    </p:embeddedFont>
    <p:embeddedFont>
      <p:font typeface="Montserrat Bold Italics" charset="1" panose="00000800000000000000"/>
      <p:regular r:id="rId50"/>
    </p:embeddedFont>
    <p:embeddedFont>
      <p:font typeface="Montserrat Thin" charset="1" panose="00000300000000000000"/>
      <p:regular r:id="rId51"/>
    </p:embeddedFont>
    <p:embeddedFont>
      <p:font typeface="Montserrat Thin Italics" charset="1" panose="00000300000000000000"/>
      <p:regular r:id="rId52"/>
    </p:embeddedFont>
    <p:embeddedFont>
      <p:font typeface="Montserrat Extra-Light" charset="1" panose="00000300000000000000"/>
      <p:regular r:id="rId53"/>
    </p:embeddedFont>
    <p:embeddedFont>
      <p:font typeface="Montserrat Extra-Light Italics" charset="1" panose="00000300000000000000"/>
      <p:regular r:id="rId54"/>
    </p:embeddedFont>
    <p:embeddedFont>
      <p:font typeface="Montserrat Light" charset="1" panose="00000400000000000000"/>
      <p:regular r:id="rId55"/>
    </p:embeddedFont>
    <p:embeddedFont>
      <p:font typeface="Montserrat Light Italics" charset="1" panose="00000400000000000000"/>
      <p:regular r:id="rId56"/>
    </p:embeddedFont>
    <p:embeddedFont>
      <p:font typeface="Montserrat Medium" charset="1" panose="00000600000000000000"/>
      <p:regular r:id="rId57"/>
    </p:embeddedFont>
    <p:embeddedFont>
      <p:font typeface="Montserrat Medium Italics" charset="1" panose="00000600000000000000"/>
      <p:regular r:id="rId58"/>
    </p:embeddedFont>
    <p:embeddedFont>
      <p:font typeface="Montserrat Semi-Bold" charset="1" panose="00000700000000000000"/>
      <p:regular r:id="rId59"/>
    </p:embeddedFont>
    <p:embeddedFont>
      <p:font typeface="Montserrat Semi-Bold Italics" charset="1" panose="00000700000000000000"/>
      <p:regular r:id="rId60"/>
    </p:embeddedFont>
    <p:embeddedFont>
      <p:font typeface="Montserrat Ultra-Bold" charset="1" panose="00000900000000000000"/>
      <p:regular r:id="rId61"/>
    </p:embeddedFont>
    <p:embeddedFont>
      <p:font typeface="Montserrat Ultra-Bold Italics" charset="1" panose="00000900000000000000"/>
      <p:regular r:id="rId62"/>
    </p:embeddedFont>
    <p:embeddedFont>
      <p:font typeface="Montserrat Heavy" charset="1" panose="00000A00000000000000"/>
      <p:regular r:id="rId63"/>
    </p:embeddedFont>
    <p:embeddedFont>
      <p:font typeface="Montserrat Heavy Italics" charset="1" panose="00000A0000000000000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slides/slide1.xml" Type="http://schemas.openxmlformats.org/officeDocument/2006/relationships/slide"/><Relationship Id="rId66" Target="slides/slide2.xml" Type="http://schemas.openxmlformats.org/officeDocument/2006/relationships/slide"/><Relationship Id="rId67" Target="slides/slide3.xml" Type="http://schemas.openxmlformats.org/officeDocument/2006/relationships/slide"/><Relationship Id="rId68" Target="slides/slide4.xml" Type="http://schemas.openxmlformats.org/officeDocument/2006/relationships/slide"/><Relationship Id="rId69" Target="slides/slide5.xml" Type="http://schemas.openxmlformats.org/officeDocument/2006/relationships/slide"/><Relationship Id="rId7" Target="fonts/font7.fntdata" Type="http://schemas.openxmlformats.org/officeDocument/2006/relationships/font"/><Relationship Id="rId70" Target="slides/slide6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08728">
            <a:off x="6321524" y="-6452520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1" y="0"/>
                </a:lnTo>
                <a:lnTo>
                  <a:pt x="15887341" y="15887341"/>
                </a:lnTo>
                <a:lnTo>
                  <a:pt x="0" y="15887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93466" y="3202622"/>
            <a:ext cx="2994106" cy="5017392"/>
            <a:chOff x="0" y="0"/>
            <a:chExt cx="3992141" cy="6689857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3992141" cy="5292611"/>
              <a:chOff x="0" y="0"/>
              <a:chExt cx="1844040" cy="24447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15570" y="39370"/>
                <a:ext cx="1681480" cy="2326640"/>
              </a:xfrm>
              <a:custGeom>
                <a:avLst/>
                <a:gdLst/>
                <a:ahLst/>
                <a:cxnLst/>
                <a:rect r="r" b="b" t="t" l="l"/>
                <a:pathLst>
                  <a:path h="2326640" w="1681480">
                    <a:moveTo>
                      <a:pt x="1680210" y="2326640"/>
                    </a:moveTo>
                    <a:lnTo>
                      <a:pt x="0" y="2326640"/>
                    </a:lnTo>
                    <a:lnTo>
                      <a:pt x="0" y="0"/>
                    </a:lnTo>
                    <a:lnTo>
                      <a:pt x="1681480" y="0"/>
                    </a:lnTo>
                    <a:lnTo>
                      <a:pt x="1681480" y="232664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891" t="0" r="-38918" b="0"/>
                </a:stretch>
              </a:blip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44040" cy="2444750"/>
              </a:xfrm>
              <a:custGeom>
                <a:avLst/>
                <a:gdLst/>
                <a:ahLst/>
                <a:cxnLst/>
                <a:rect r="r" b="b" t="t" l="l"/>
                <a:pathLst>
                  <a:path h="2444750" w="1844040">
                    <a:moveTo>
                      <a:pt x="1844040" y="2444750"/>
                    </a:moveTo>
                    <a:lnTo>
                      <a:pt x="0" y="2444750"/>
                    </a:lnTo>
                    <a:lnTo>
                      <a:pt x="0" y="0"/>
                    </a:lnTo>
                    <a:lnTo>
                      <a:pt x="1844040" y="0"/>
                    </a:lnTo>
                    <a:lnTo>
                      <a:pt x="1844040" y="244475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" t="0" r="-47" b="0"/>
                </a:stretch>
              </a:blip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5391058"/>
              <a:ext cx="3992141" cy="919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 Bold"/>
                </a:rPr>
                <a:t>KRISHNA MOHAN VARSHNEY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347194"/>
              <a:ext cx="3992141" cy="34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E2E2E"/>
                  </a:solidFill>
                  <a:latin typeface="Montserrat Classic Italics"/>
                </a:rPr>
                <a:t>E22CSEU0757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30497" y="4459828"/>
            <a:ext cx="2994106" cy="4665024"/>
            <a:chOff x="0" y="0"/>
            <a:chExt cx="3992141" cy="6220032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3992141" cy="5292611"/>
              <a:chOff x="0" y="0"/>
              <a:chExt cx="1844040" cy="24447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15570" y="39370"/>
                <a:ext cx="1681480" cy="2326640"/>
              </a:xfrm>
              <a:custGeom>
                <a:avLst/>
                <a:gdLst/>
                <a:ahLst/>
                <a:cxnLst/>
                <a:rect r="r" b="b" t="t" l="l"/>
                <a:pathLst>
                  <a:path h="2326640" w="1681480">
                    <a:moveTo>
                      <a:pt x="1680210" y="2326640"/>
                    </a:moveTo>
                    <a:lnTo>
                      <a:pt x="0" y="2326640"/>
                    </a:lnTo>
                    <a:lnTo>
                      <a:pt x="0" y="0"/>
                    </a:lnTo>
                    <a:lnTo>
                      <a:pt x="1681480" y="0"/>
                    </a:lnTo>
                    <a:lnTo>
                      <a:pt x="1681480" y="232664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5840" t="0" r="-5840" b="-890"/>
                </a:stretch>
              </a:blip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44040" cy="2444750"/>
              </a:xfrm>
              <a:custGeom>
                <a:avLst/>
                <a:gdLst/>
                <a:ahLst/>
                <a:cxnLst/>
                <a:rect r="r" b="b" t="t" l="l"/>
                <a:pathLst>
                  <a:path h="2444750" w="1844040">
                    <a:moveTo>
                      <a:pt x="1844040" y="2444750"/>
                    </a:moveTo>
                    <a:lnTo>
                      <a:pt x="0" y="2444750"/>
                    </a:lnTo>
                    <a:lnTo>
                      <a:pt x="0" y="0"/>
                    </a:lnTo>
                    <a:lnTo>
                      <a:pt x="1844040" y="0"/>
                    </a:lnTo>
                    <a:lnTo>
                      <a:pt x="1844040" y="244475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" t="0" r="-47" b="0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5391058"/>
              <a:ext cx="3992141" cy="449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 Bold"/>
                </a:rPr>
                <a:t>HARSHIT CHAUHAN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877369"/>
              <a:ext cx="3992141" cy="34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E2E2E"/>
                  </a:solidFill>
                  <a:latin typeface="Montserrat Classic Italics"/>
                </a:rPr>
                <a:t>E22CSEU0762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267528" y="5451216"/>
            <a:ext cx="2994106" cy="4665024"/>
            <a:chOff x="0" y="0"/>
            <a:chExt cx="3992141" cy="6220032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0"/>
              <a:ext cx="3992141" cy="5292611"/>
              <a:chOff x="0" y="0"/>
              <a:chExt cx="1844040" cy="244475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15570" y="39370"/>
                <a:ext cx="1681480" cy="2326640"/>
              </a:xfrm>
              <a:custGeom>
                <a:avLst/>
                <a:gdLst/>
                <a:ahLst/>
                <a:cxnLst/>
                <a:rect r="r" b="b" t="t" l="l"/>
                <a:pathLst>
                  <a:path h="2326640" w="1681480">
                    <a:moveTo>
                      <a:pt x="1680210" y="2326640"/>
                    </a:moveTo>
                    <a:lnTo>
                      <a:pt x="0" y="2326640"/>
                    </a:lnTo>
                    <a:lnTo>
                      <a:pt x="0" y="0"/>
                    </a:lnTo>
                    <a:lnTo>
                      <a:pt x="1681480" y="0"/>
                    </a:lnTo>
                    <a:lnTo>
                      <a:pt x="1681480" y="232664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0" t="-5564" r="0" b="-22916"/>
                </a:stretch>
              </a:blip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844040" cy="2444750"/>
              </a:xfrm>
              <a:custGeom>
                <a:avLst/>
                <a:gdLst/>
                <a:ahLst/>
                <a:cxnLst/>
                <a:rect r="r" b="b" t="t" l="l"/>
                <a:pathLst>
                  <a:path h="2444750" w="1844040">
                    <a:moveTo>
                      <a:pt x="1844040" y="2444750"/>
                    </a:moveTo>
                    <a:lnTo>
                      <a:pt x="0" y="2444750"/>
                    </a:lnTo>
                    <a:lnTo>
                      <a:pt x="0" y="0"/>
                    </a:lnTo>
                    <a:lnTo>
                      <a:pt x="1844040" y="0"/>
                    </a:lnTo>
                    <a:lnTo>
                      <a:pt x="1844040" y="244475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" t="0" r="-47" b="0"/>
                </a:stretch>
              </a:blip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5391058"/>
              <a:ext cx="3992141" cy="449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 Bold"/>
                </a:rPr>
                <a:t>SHAGUN KUMAR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877369"/>
              <a:ext cx="3992141" cy="342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E2E2E"/>
                  </a:solidFill>
                  <a:latin typeface="Montserrat Classic Italics"/>
                </a:rPr>
                <a:t>E22CSEU0763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1082301">
            <a:off x="-5061053" y="6577951"/>
            <a:ext cx="12069356" cy="8327968"/>
          </a:xfrm>
          <a:custGeom>
            <a:avLst/>
            <a:gdLst/>
            <a:ahLst/>
            <a:cxnLst/>
            <a:rect r="r" b="b" t="t" l="l"/>
            <a:pathLst>
              <a:path h="8327968" w="12069356">
                <a:moveTo>
                  <a:pt x="0" y="0"/>
                </a:moveTo>
                <a:lnTo>
                  <a:pt x="12069356" y="0"/>
                </a:lnTo>
                <a:lnTo>
                  <a:pt x="12069356" y="8327969"/>
                </a:lnTo>
                <a:lnTo>
                  <a:pt x="0" y="83279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0" y="4017"/>
            <a:ext cx="16002177" cy="19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131"/>
              </a:lnSpc>
            </a:pPr>
            <a:r>
              <a:rPr lang="en-US" sz="11522">
                <a:solidFill>
                  <a:srgbClr val="2254C5"/>
                </a:solidFill>
                <a:latin typeface="Kelin Eator"/>
              </a:rPr>
              <a:t> CODE CREATOR’s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12683" y="2546052"/>
            <a:ext cx="3580783" cy="57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2254C5"/>
                </a:solidFill>
                <a:latin typeface="JA Jayagiri Sans"/>
              </a:rPr>
              <a:t>Team Members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1755" y="1473298"/>
            <a:ext cx="8321714" cy="3304037"/>
            <a:chOff x="0" y="0"/>
            <a:chExt cx="1778627" cy="706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8627" cy="706183"/>
            </a:xfrm>
            <a:custGeom>
              <a:avLst/>
              <a:gdLst/>
              <a:ahLst/>
              <a:cxnLst/>
              <a:rect r="r" b="b" t="t" l="l"/>
              <a:pathLst>
                <a:path h="706183" w="1778627">
                  <a:moveTo>
                    <a:pt x="0" y="0"/>
                  </a:moveTo>
                  <a:lnTo>
                    <a:pt x="1778627" y="0"/>
                  </a:lnTo>
                  <a:lnTo>
                    <a:pt x="1778627" y="706183"/>
                  </a:lnTo>
                  <a:lnTo>
                    <a:pt x="0" y="706183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8627" cy="744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53469" y="4777335"/>
            <a:ext cx="8211233" cy="3125002"/>
            <a:chOff x="0" y="0"/>
            <a:chExt cx="1778627" cy="6769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27" cy="676904"/>
            </a:xfrm>
            <a:custGeom>
              <a:avLst/>
              <a:gdLst/>
              <a:ahLst/>
              <a:cxnLst/>
              <a:rect r="r" b="b" t="t" l="l"/>
              <a:pathLst>
                <a:path h="676904" w="1778627">
                  <a:moveTo>
                    <a:pt x="0" y="0"/>
                  </a:moveTo>
                  <a:lnTo>
                    <a:pt x="1778627" y="0"/>
                  </a:lnTo>
                  <a:lnTo>
                    <a:pt x="1778627" y="676904"/>
                  </a:lnTo>
                  <a:lnTo>
                    <a:pt x="0" y="676904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78627" cy="715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2595" y="553889"/>
            <a:ext cx="2018320" cy="1838817"/>
            <a:chOff x="0" y="0"/>
            <a:chExt cx="812800" cy="7405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1020" lIns="41020" bIns="41020" rIns="4102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96475" y="4458422"/>
            <a:ext cx="1991525" cy="1814405"/>
            <a:chOff x="0" y="0"/>
            <a:chExt cx="812800" cy="7405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1020" lIns="41020" bIns="41020" rIns="4102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854799" y="4921729"/>
            <a:ext cx="874877" cy="887790"/>
          </a:xfrm>
          <a:custGeom>
            <a:avLst/>
            <a:gdLst/>
            <a:ahLst/>
            <a:cxnLst/>
            <a:rect r="r" b="b" t="t" l="l"/>
            <a:pathLst>
              <a:path h="887790" w="874877">
                <a:moveTo>
                  <a:pt x="0" y="0"/>
                </a:moveTo>
                <a:lnTo>
                  <a:pt x="874877" y="0"/>
                </a:lnTo>
                <a:lnTo>
                  <a:pt x="874877" y="887790"/>
                </a:lnTo>
                <a:lnTo>
                  <a:pt x="0" y="887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40915" y="1564776"/>
            <a:ext cx="5278855" cy="72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8"/>
              </a:lnSpc>
              <a:spcBef>
                <a:spcPct val="0"/>
              </a:spcBef>
            </a:pPr>
            <a:r>
              <a:rPr lang="en-US" sz="4055">
                <a:solidFill>
                  <a:srgbClr val="F4F8F9"/>
                </a:solidFill>
                <a:latin typeface="Poppins Bold"/>
              </a:rPr>
              <a:t>TITLE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53911" y="4958487"/>
            <a:ext cx="5208772" cy="70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2"/>
              </a:lnSpc>
              <a:spcBef>
                <a:spcPct val="0"/>
              </a:spcBef>
            </a:pPr>
            <a:r>
              <a:rPr lang="en-US" sz="4002">
                <a:solidFill>
                  <a:srgbClr val="F4F8F9"/>
                </a:solidFill>
                <a:latin typeface="Poppins Bold"/>
              </a:rPr>
              <a:t>ABSTRACT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40915" y="2332435"/>
            <a:ext cx="7059427" cy="12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7"/>
              </a:lnSpc>
            </a:pPr>
            <a:r>
              <a:rPr lang="en-US" sz="4006">
                <a:solidFill>
                  <a:srgbClr val="FFFFFF"/>
                </a:solidFill>
                <a:latin typeface="Poppins"/>
              </a:rPr>
              <a:t>Weather Report: Prediction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34977" y="5790469"/>
            <a:ext cx="6665420" cy="181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1"/>
              </a:lnSpc>
            </a:pPr>
            <a:r>
              <a:rPr lang="en-US" sz="2401">
                <a:solidFill>
                  <a:srgbClr val="FFFFFF"/>
                </a:solidFill>
                <a:latin typeface="Poppins"/>
              </a:rPr>
              <a:t>Our project employed Python libraries and Node.js to create predictive models, incorporating Linear, Polynomial, and SVM regression methods. The results hold promise for practical applications.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52096" y="993639"/>
            <a:ext cx="959318" cy="959318"/>
          </a:xfrm>
          <a:custGeom>
            <a:avLst/>
            <a:gdLst/>
            <a:ahLst/>
            <a:cxnLst/>
            <a:rect r="r" b="b" t="t" l="l"/>
            <a:pathLst>
              <a:path h="959318" w="959318">
                <a:moveTo>
                  <a:pt x="0" y="0"/>
                </a:moveTo>
                <a:lnTo>
                  <a:pt x="959318" y="0"/>
                </a:lnTo>
                <a:lnTo>
                  <a:pt x="959318" y="959318"/>
                </a:lnTo>
                <a:lnTo>
                  <a:pt x="0" y="959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736628" y="-3518409"/>
            <a:ext cx="12112141" cy="9843868"/>
          </a:xfrm>
          <a:custGeom>
            <a:avLst/>
            <a:gdLst/>
            <a:ahLst/>
            <a:cxnLst/>
            <a:rect r="r" b="b" t="t" l="l"/>
            <a:pathLst>
              <a:path h="9843868" w="12112141">
                <a:moveTo>
                  <a:pt x="0" y="0"/>
                </a:moveTo>
                <a:lnTo>
                  <a:pt x="12112141" y="0"/>
                </a:lnTo>
                <a:lnTo>
                  <a:pt x="12112141" y="9843867"/>
                </a:lnTo>
                <a:lnTo>
                  <a:pt x="0" y="9843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97530"/>
            <a:ext cx="6263321" cy="8024631"/>
          </a:xfrm>
          <a:custGeom>
            <a:avLst/>
            <a:gdLst/>
            <a:ahLst/>
            <a:cxnLst/>
            <a:rect r="r" b="b" t="t" l="l"/>
            <a:pathLst>
              <a:path h="8024631" w="6263321">
                <a:moveTo>
                  <a:pt x="0" y="0"/>
                </a:moveTo>
                <a:lnTo>
                  <a:pt x="6263321" y="0"/>
                </a:lnTo>
                <a:lnTo>
                  <a:pt x="6263321" y="8024631"/>
                </a:lnTo>
                <a:lnTo>
                  <a:pt x="0" y="802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59" r="-100298" b="-69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70754" y="4144729"/>
            <a:ext cx="9235201" cy="396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54"/>
              </a:lnSpc>
            </a:pPr>
            <a:r>
              <a:rPr lang="en-US" sz="2110">
                <a:solidFill>
                  <a:srgbClr val="2254C5"/>
                </a:solidFill>
                <a:latin typeface="Alata"/>
              </a:rPr>
              <a:t>1. Predictive Modeling Significance: Predictive modeling is a crucial tool with applications across diverse fields, empowering data-driven decision-making.</a:t>
            </a:r>
          </a:p>
          <a:p>
            <a:pPr algn="just">
              <a:lnSpc>
                <a:spcPts val="1055"/>
              </a:lnSpc>
            </a:pPr>
          </a:p>
          <a:p>
            <a:pPr algn="just">
              <a:lnSpc>
                <a:spcPts val="2954"/>
              </a:lnSpc>
            </a:pPr>
            <a:r>
              <a:rPr lang="en-US" sz="2110">
                <a:solidFill>
                  <a:srgbClr val="2254C5"/>
                </a:solidFill>
                <a:latin typeface="Alata"/>
              </a:rPr>
              <a:t>2.Regression Methods Importance: Linear regression, polynomial regression, and Support Vector Regression (SVM) play a pivotal role in our project by capturing complex relationships in the data.</a:t>
            </a:r>
          </a:p>
          <a:p>
            <a:pPr algn="just">
              <a:lnSpc>
                <a:spcPts val="1055"/>
              </a:lnSpc>
            </a:pPr>
          </a:p>
          <a:p>
            <a:pPr algn="just">
              <a:lnSpc>
                <a:spcPts val="2954"/>
              </a:lnSpc>
            </a:pPr>
            <a:r>
              <a:rPr lang="en-US" sz="2110">
                <a:solidFill>
                  <a:srgbClr val="2254C5"/>
                </a:solidFill>
                <a:latin typeface="Alata"/>
              </a:rPr>
              <a:t>3.Role of Node.js and Python:Node.js and Python serve as the backbone of our implementation, with Python libraries like NumPy, Matplotlib, and Scikit-Learn aiding in model development, and Node.js enhancing the user interface for real-time access.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96492" y="2626105"/>
            <a:ext cx="8413366" cy="1397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1"/>
              </a:lnSpc>
            </a:pPr>
            <a:r>
              <a:rPr lang="en-US" sz="9360">
                <a:solidFill>
                  <a:srgbClr val="2254C5"/>
                </a:solidFill>
                <a:latin typeface="Montserrat Bold"/>
              </a:rPr>
              <a:t>Introduction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8243363">
            <a:off x="12159308" y="8086183"/>
            <a:ext cx="6892749" cy="5601925"/>
          </a:xfrm>
          <a:custGeom>
            <a:avLst/>
            <a:gdLst/>
            <a:ahLst/>
            <a:cxnLst/>
            <a:rect r="r" b="b" t="t" l="l"/>
            <a:pathLst>
              <a:path h="5601925" w="6892749">
                <a:moveTo>
                  <a:pt x="6892750" y="0"/>
                </a:moveTo>
                <a:lnTo>
                  <a:pt x="0" y="0"/>
                </a:lnTo>
                <a:lnTo>
                  <a:pt x="0" y="5601925"/>
                </a:lnTo>
                <a:lnTo>
                  <a:pt x="6892750" y="5601925"/>
                </a:lnTo>
                <a:lnTo>
                  <a:pt x="689275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3637" y="3788790"/>
            <a:ext cx="8165242" cy="1027869"/>
            <a:chOff x="0" y="0"/>
            <a:chExt cx="2150516" cy="270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516" cy="270714"/>
            </a:xfrm>
            <a:custGeom>
              <a:avLst/>
              <a:gdLst/>
              <a:ahLst/>
              <a:cxnLst/>
              <a:rect r="r" b="b" t="t" l="l"/>
              <a:pathLst>
                <a:path h="270714" w="2150516">
                  <a:moveTo>
                    <a:pt x="48356" y="0"/>
                  </a:moveTo>
                  <a:lnTo>
                    <a:pt x="2102160" y="0"/>
                  </a:lnTo>
                  <a:cubicBezTo>
                    <a:pt x="2128867" y="0"/>
                    <a:pt x="2150516" y="21650"/>
                    <a:pt x="2150516" y="48356"/>
                  </a:cubicBezTo>
                  <a:lnTo>
                    <a:pt x="2150516" y="222358"/>
                  </a:lnTo>
                  <a:cubicBezTo>
                    <a:pt x="2150516" y="249065"/>
                    <a:pt x="2128867" y="270714"/>
                    <a:pt x="2102160" y="270714"/>
                  </a:cubicBezTo>
                  <a:lnTo>
                    <a:pt x="48356" y="270714"/>
                  </a:lnTo>
                  <a:cubicBezTo>
                    <a:pt x="21650" y="270714"/>
                    <a:pt x="0" y="249065"/>
                    <a:pt x="0" y="222358"/>
                  </a:cubicBezTo>
                  <a:lnTo>
                    <a:pt x="0" y="48356"/>
                  </a:lnTo>
                  <a:cubicBezTo>
                    <a:pt x="0" y="21650"/>
                    <a:pt x="21650" y="0"/>
                    <a:pt x="48356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150516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3637" y="5597708"/>
            <a:ext cx="8165242" cy="1027869"/>
            <a:chOff x="0" y="0"/>
            <a:chExt cx="2150516" cy="2707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0516" cy="270714"/>
            </a:xfrm>
            <a:custGeom>
              <a:avLst/>
              <a:gdLst/>
              <a:ahLst/>
              <a:cxnLst/>
              <a:rect r="r" b="b" t="t" l="l"/>
              <a:pathLst>
                <a:path h="270714" w="2150516">
                  <a:moveTo>
                    <a:pt x="48356" y="0"/>
                  </a:moveTo>
                  <a:lnTo>
                    <a:pt x="2102160" y="0"/>
                  </a:lnTo>
                  <a:cubicBezTo>
                    <a:pt x="2128867" y="0"/>
                    <a:pt x="2150516" y="21650"/>
                    <a:pt x="2150516" y="48356"/>
                  </a:cubicBezTo>
                  <a:lnTo>
                    <a:pt x="2150516" y="222358"/>
                  </a:lnTo>
                  <a:cubicBezTo>
                    <a:pt x="2150516" y="249065"/>
                    <a:pt x="2128867" y="270714"/>
                    <a:pt x="2102160" y="270714"/>
                  </a:cubicBezTo>
                  <a:lnTo>
                    <a:pt x="48356" y="270714"/>
                  </a:lnTo>
                  <a:cubicBezTo>
                    <a:pt x="21650" y="270714"/>
                    <a:pt x="0" y="249065"/>
                    <a:pt x="0" y="222358"/>
                  </a:cubicBezTo>
                  <a:lnTo>
                    <a:pt x="0" y="48356"/>
                  </a:lnTo>
                  <a:cubicBezTo>
                    <a:pt x="0" y="21650"/>
                    <a:pt x="21650" y="0"/>
                    <a:pt x="48356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150516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9525" y="871639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8"/>
                </a:lnTo>
                <a:lnTo>
                  <a:pt x="0" y="108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71639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8"/>
                </a:lnTo>
                <a:lnTo>
                  <a:pt x="0" y="1083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5109" y="974509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8"/>
                </a:lnTo>
                <a:lnTo>
                  <a:pt x="0" y="108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88910" y="963464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5036573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-10800000">
            <a:off x="12770705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03637" y="1978945"/>
            <a:ext cx="8165242" cy="1027869"/>
            <a:chOff x="0" y="0"/>
            <a:chExt cx="2150516" cy="2707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50516" cy="270714"/>
            </a:xfrm>
            <a:custGeom>
              <a:avLst/>
              <a:gdLst/>
              <a:ahLst/>
              <a:cxnLst/>
              <a:rect r="r" b="b" t="t" l="l"/>
              <a:pathLst>
                <a:path h="270714" w="2150516">
                  <a:moveTo>
                    <a:pt x="48356" y="0"/>
                  </a:moveTo>
                  <a:lnTo>
                    <a:pt x="2102160" y="0"/>
                  </a:lnTo>
                  <a:cubicBezTo>
                    <a:pt x="2128867" y="0"/>
                    <a:pt x="2150516" y="21650"/>
                    <a:pt x="2150516" y="48356"/>
                  </a:cubicBezTo>
                  <a:lnTo>
                    <a:pt x="2150516" y="222358"/>
                  </a:lnTo>
                  <a:cubicBezTo>
                    <a:pt x="2150516" y="249065"/>
                    <a:pt x="2128867" y="270714"/>
                    <a:pt x="2102160" y="270714"/>
                  </a:cubicBezTo>
                  <a:lnTo>
                    <a:pt x="48356" y="270714"/>
                  </a:lnTo>
                  <a:cubicBezTo>
                    <a:pt x="21650" y="270714"/>
                    <a:pt x="0" y="249065"/>
                    <a:pt x="0" y="222358"/>
                  </a:cubicBezTo>
                  <a:lnTo>
                    <a:pt x="0" y="48356"/>
                  </a:lnTo>
                  <a:cubicBezTo>
                    <a:pt x="0" y="21650"/>
                    <a:pt x="21650" y="0"/>
                    <a:pt x="48356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2150516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61202" y="2180161"/>
            <a:ext cx="5891431" cy="61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01 - DATA COLLECTION: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1202" y="3990005"/>
            <a:ext cx="6680600" cy="61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02 - MODEL DEVELOPMENT: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7208" y="5798905"/>
            <a:ext cx="7675639" cy="61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03 - FRONTEND DEVELOPMENT: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2451" y="2130968"/>
            <a:ext cx="6993408" cy="72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545454"/>
                </a:solidFill>
                <a:latin typeface="DM Sans"/>
              </a:rPr>
              <a:t>We collected and prepared data for analysis, using Python libraries like NumPy and Matplotlib.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2451" y="3578899"/>
            <a:ext cx="7398191" cy="1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545454"/>
                </a:solidFill>
                <a:latin typeface="DM Sans"/>
              </a:rPr>
              <a:t>Leveraged Python's Scikit-Learn to build predictive models, focusing on Linear Regression, Polynomial Regression, and Support Vector Regression (SVM) to capture diverse data relationships.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1429" y="658105"/>
            <a:ext cx="10336323" cy="110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3"/>
              </a:lnSpc>
            </a:pPr>
            <a:r>
              <a:rPr lang="en-US" sz="7223">
                <a:solidFill>
                  <a:srgbClr val="227C9D"/>
                </a:solidFill>
                <a:latin typeface="Kollektif Bold"/>
              </a:rPr>
              <a:t>METHODS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03637" y="7406627"/>
            <a:ext cx="8165242" cy="1027869"/>
            <a:chOff x="0" y="0"/>
            <a:chExt cx="2150516" cy="2707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50516" cy="270714"/>
            </a:xfrm>
            <a:custGeom>
              <a:avLst/>
              <a:gdLst/>
              <a:ahLst/>
              <a:cxnLst/>
              <a:rect r="r" b="b" t="t" l="l"/>
              <a:pathLst>
                <a:path h="270714" w="2150516">
                  <a:moveTo>
                    <a:pt x="48356" y="0"/>
                  </a:moveTo>
                  <a:lnTo>
                    <a:pt x="2102160" y="0"/>
                  </a:lnTo>
                  <a:cubicBezTo>
                    <a:pt x="2128867" y="0"/>
                    <a:pt x="2150516" y="21650"/>
                    <a:pt x="2150516" y="48356"/>
                  </a:cubicBezTo>
                  <a:lnTo>
                    <a:pt x="2150516" y="222358"/>
                  </a:lnTo>
                  <a:cubicBezTo>
                    <a:pt x="2150516" y="249065"/>
                    <a:pt x="2128867" y="270714"/>
                    <a:pt x="2102160" y="270714"/>
                  </a:cubicBezTo>
                  <a:lnTo>
                    <a:pt x="48356" y="270714"/>
                  </a:lnTo>
                  <a:cubicBezTo>
                    <a:pt x="21650" y="270714"/>
                    <a:pt x="0" y="249065"/>
                    <a:pt x="0" y="222358"/>
                  </a:cubicBezTo>
                  <a:lnTo>
                    <a:pt x="0" y="48356"/>
                  </a:lnTo>
                  <a:cubicBezTo>
                    <a:pt x="0" y="21650"/>
                    <a:pt x="21650" y="0"/>
                    <a:pt x="48356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9050"/>
              <a:ext cx="2150516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847208" y="7607824"/>
            <a:ext cx="7984444" cy="61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04 - MODEL DEPLOYMENT: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53049" y="7377693"/>
            <a:ext cx="7224123" cy="108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545454"/>
                </a:solidFill>
                <a:latin typeface="DM Sans"/>
              </a:rPr>
              <a:t>Deployed the predictive models created in Python to work seamlessly with the Node.js frontend, providing practical solutions for end-users.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84127" y="5568774"/>
            <a:ext cx="7161969" cy="108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545454"/>
                </a:solidFill>
                <a:latin typeface="DM Sans"/>
              </a:rPr>
              <a:t>Integrated Node.js to develop a user-friendly frontend, making your models accessible in real-time.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863654" y="4261986"/>
            <a:ext cx="10719600" cy="369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DM Sans"/>
              </a:rPr>
              <a:t>- Effective Predictive Models: Robust performance with high accuracy and low error rates in Linear Regression, Polynomial Regression, and SVM models.</a:t>
            </a:r>
          </a:p>
          <a:p>
            <a:pPr>
              <a:lnSpc>
                <a:spcPts val="1400"/>
              </a:lnSpc>
            </a:pP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DM Sans"/>
              </a:rPr>
              <a:t>- User-Friendly Interface: Node.js frontend enhances user interaction for intuitive access to predictive models.</a:t>
            </a:r>
          </a:p>
          <a:p>
            <a:pPr>
              <a:lnSpc>
                <a:spcPts val="1400"/>
              </a:lnSpc>
            </a:pP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DM Sans"/>
              </a:rPr>
              <a:t>- Practical Application in Seasonal Scenarios: Successful July data predictions make the models valuable for industries with seasonal fluctuations.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21750" y="2569749"/>
            <a:ext cx="10620170" cy="1520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RESULTS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0603" y="124854"/>
            <a:ext cx="10830832" cy="1373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648"/>
              </a:lnSpc>
              <a:spcBef>
                <a:spcPct val="0"/>
              </a:spcBef>
            </a:pPr>
            <a:r>
              <a:rPr lang="en-US" sz="7606">
                <a:solidFill>
                  <a:srgbClr val="003C4D"/>
                </a:solidFill>
                <a:latin typeface="Poppins Bold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0739" y="702705"/>
            <a:ext cx="7475557" cy="6810704"/>
            <a:chOff x="0" y="0"/>
            <a:chExt cx="812800" cy="740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226830" y="1323647"/>
            <a:ext cx="6107738" cy="5568820"/>
            <a:chOff x="0" y="0"/>
            <a:chExt cx="4605871" cy="41994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05909" cy="4199509"/>
            </a:xfrm>
            <a:custGeom>
              <a:avLst/>
              <a:gdLst/>
              <a:ahLst/>
              <a:cxnLst/>
              <a:rect r="r" b="b" t="t" l="l"/>
              <a:pathLst>
                <a:path h="4199509" w="4605909">
                  <a:moveTo>
                    <a:pt x="2302891" y="0"/>
                  </a:moveTo>
                  <a:lnTo>
                    <a:pt x="0" y="2099691"/>
                  </a:lnTo>
                  <a:lnTo>
                    <a:pt x="2302891" y="4199509"/>
                  </a:lnTo>
                  <a:lnTo>
                    <a:pt x="4605909" y="2099691"/>
                  </a:lnTo>
                  <a:lnTo>
                    <a:pt x="2302891" y="0"/>
                  </a:lnTo>
                  <a:close/>
                </a:path>
              </a:pathLst>
            </a:custGeom>
            <a:blipFill>
              <a:blip r:embed="rId2"/>
              <a:stretch>
                <a:fillRect l="-19689" t="0" r="-1968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370329" y="5311495"/>
            <a:ext cx="5139315" cy="4682241"/>
            <a:chOff x="0" y="0"/>
            <a:chExt cx="812800" cy="7405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3619" lIns="43619" bIns="43619" rIns="4361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95160" y="4400846"/>
            <a:ext cx="5139315" cy="4682241"/>
            <a:chOff x="0" y="0"/>
            <a:chExt cx="812800" cy="7405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3619" lIns="43619" bIns="43619" rIns="4361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533" y="5658772"/>
            <a:ext cx="4373592" cy="3987687"/>
            <a:chOff x="0" y="0"/>
            <a:chExt cx="4605871" cy="41994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05909" cy="4199509"/>
            </a:xfrm>
            <a:custGeom>
              <a:avLst/>
              <a:gdLst/>
              <a:ahLst/>
              <a:cxnLst/>
              <a:rect r="r" b="b" t="t" l="l"/>
              <a:pathLst>
                <a:path h="4199509" w="4605909">
                  <a:moveTo>
                    <a:pt x="2302891" y="0"/>
                  </a:moveTo>
                  <a:lnTo>
                    <a:pt x="0" y="2099691"/>
                  </a:lnTo>
                  <a:lnTo>
                    <a:pt x="2302891" y="4199509"/>
                  </a:lnTo>
                  <a:lnTo>
                    <a:pt x="4605909" y="2099691"/>
                  </a:lnTo>
                  <a:lnTo>
                    <a:pt x="2302891" y="0"/>
                  </a:lnTo>
                  <a:close/>
                </a:path>
              </a:pathLst>
            </a:custGeom>
            <a:blipFill>
              <a:blip r:embed="rId3"/>
              <a:stretch>
                <a:fillRect l="-18382" t="0" r="-18382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4378022" y="4748123"/>
            <a:ext cx="4373592" cy="3987687"/>
            <a:chOff x="0" y="0"/>
            <a:chExt cx="4605871" cy="41994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05909" cy="4199509"/>
            </a:xfrm>
            <a:custGeom>
              <a:avLst/>
              <a:gdLst/>
              <a:ahLst/>
              <a:cxnLst/>
              <a:rect r="r" b="b" t="t" l="l"/>
              <a:pathLst>
                <a:path h="4199509" w="4605909">
                  <a:moveTo>
                    <a:pt x="2302891" y="0"/>
                  </a:moveTo>
                  <a:lnTo>
                    <a:pt x="0" y="2099691"/>
                  </a:lnTo>
                  <a:lnTo>
                    <a:pt x="2302891" y="4199509"/>
                  </a:lnTo>
                  <a:lnTo>
                    <a:pt x="4605909" y="2099691"/>
                  </a:lnTo>
                  <a:lnTo>
                    <a:pt x="2302891" y="0"/>
                  </a:lnTo>
                  <a:close/>
                </a:path>
              </a:pathLst>
            </a:custGeom>
            <a:blipFill>
              <a:blip r:embed="rId4"/>
              <a:stretch>
                <a:fillRect l="-36764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33" y="-1650398"/>
            <a:ext cx="3641647" cy="3268417"/>
            <a:chOff x="0" y="0"/>
            <a:chExt cx="2254095" cy="20230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620360" y="9083087"/>
            <a:ext cx="3641647" cy="3268417"/>
            <a:chOff x="0" y="0"/>
            <a:chExt cx="2254095" cy="20230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565301" y="-931503"/>
            <a:ext cx="3641647" cy="3268417"/>
            <a:chOff x="0" y="0"/>
            <a:chExt cx="2254095" cy="20230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189804" y="8147343"/>
            <a:ext cx="4065231" cy="3673735"/>
            <a:chOff x="0" y="0"/>
            <a:chExt cx="2254095" cy="20370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54095" cy="2037017"/>
            </a:xfrm>
            <a:custGeom>
              <a:avLst/>
              <a:gdLst/>
              <a:ahLst/>
              <a:cxnLst/>
              <a:rect r="r" b="b" t="t" l="l"/>
              <a:pathLst>
                <a:path h="2037017" w="2254095">
                  <a:moveTo>
                    <a:pt x="1127047" y="0"/>
                  </a:moveTo>
                  <a:lnTo>
                    <a:pt x="2254095" y="1018509"/>
                  </a:lnTo>
                  <a:lnTo>
                    <a:pt x="1127047" y="2037017"/>
                  </a:lnTo>
                  <a:lnTo>
                    <a:pt x="0" y="1018509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387422" y="312012"/>
              <a:ext cx="1479250" cy="137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8673344" y="1627339"/>
            <a:ext cx="9494231" cy="70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485" indent="-270242" lvl="1">
              <a:lnSpc>
                <a:spcPts val="3279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Poppins"/>
              </a:rPr>
              <a:t>Robust Models: Our project successfully implemented Linear Regression, Polynomial Regression, and SVM models, demonstrating their effectiveness with high accuracy and low error rates.</a:t>
            </a:r>
          </a:p>
          <a:p>
            <a:pPr algn="just">
              <a:lnSpc>
                <a:spcPts val="1251"/>
              </a:lnSpc>
            </a:pPr>
          </a:p>
          <a:p>
            <a:pPr algn="just" marL="540485" indent="-270242" lvl="1">
              <a:lnSpc>
                <a:spcPts val="3279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Poppins"/>
              </a:rPr>
              <a:t>User-Centric Design: The integration of Node.js for the frontend ensured a user-friendly interface, making our predictive models accessible and intuitive for a wide range of users.</a:t>
            </a:r>
          </a:p>
          <a:p>
            <a:pPr algn="just">
              <a:lnSpc>
                <a:spcPts val="1251"/>
              </a:lnSpc>
            </a:pPr>
          </a:p>
          <a:p>
            <a:pPr algn="just" marL="540485" indent="-270242" lvl="1">
              <a:lnSpc>
                <a:spcPts val="3279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Poppins"/>
              </a:rPr>
              <a:t>Seasonal Forecasting: The ability to predict July data    showcased the models' suitability for seasonal forecasting, offering valuable insights and practical applications in industries with seasonal fluctuations.</a:t>
            </a:r>
          </a:p>
          <a:p>
            <a:pPr algn="just">
              <a:lnSpc>
                <a:spcPts val="1251"/>
              </a:lnSpc>
            </a:pPr>
          </a:p>
          <a:p>
            <a:pPr algn="just" marL="540485" indent="-270242" lvl="1">
              <a:lnSpc>
                <a:spcPts val="3279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Poppins"/>
              </a:rPr>
              <a:t>Real-World Relevance: Our project underscores the real-world relevance of predictive modeling, with the potential to empower data-driven decision-making in various fields and industries.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DAFzURcULUk</dc:identifier>
  <dcterms:modified xsi:type="dcterms:W3CDTF">2011-08-01T06:04:30Z</dcterms:modified>
  <cp:revision>1</cp:revision>
  <dc:title>Pitch Deck CODE CREA</dc:title>
</cp:coreProperties>
</file>